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56" r:id="rId5"/>
    <p:sldId id="731" r:id="rId6"/>
    <p:sldId id="713" r:id="rId7"/>
    <p:sldId id="738" r:id="rId8"/>
    <p:sldId id="585" r:id="rId9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C2A2AFA-384A-3D42-BB21-390B312F0FE4}">
          <p14:sldIdLst>
            <p14:sldId id="256"/>
          </p14:sldIdLst>
        </p14:section>
        <p14:section name="Nervous system" id="{A7560DCB-C0CD-724A-836C-446135957672}">
          <p14:sldIdLst>
            <p14:sldId id="731"/>
            <p14:sldId id="713"/>
            <p14:sldId id="738"/>
            <p14:sldId id="5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9" autoAdjust="0"/>
    <p:restoredTop sz="80915"/>
  </p:normalViewPr>
  <p:slideViewPr>
    <p:cSldViewPr snapToGrid="0" snapToObjects="1" showGuides="1">
      <p:cViewPr varScale="1">
        <p:scale>
          <a:sx n="137" d="100"/>
          <a:sy n="137" d="100"/>
        </p:scale>
        <p:origin x="102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23.09.25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23/09/2025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79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124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501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357B9-F9AB-48C7-8F30-CD525C861D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NX-422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6C28D-48DD-C9A6-5336-D0EC3F0C0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2EEB5-EB65-CF8F-89F2-FA8EF9FD809C}"/>
              </a:ext>
            </a:extLst>
          </p:cNvPr>
          <p:cNvSpPr txBox="1">
            <a:spLocks/>
          </p:cNvSpPr>
          <p:nvPr userDrawn="1"/>
        </p:nvSpPr>
        <p:spPr>
          <a:xfrm>
            <a:off x="6972300" y="1167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86CA8D6-992B-4F42-8200-1791E0C55B3D}" type="slidenum">
              <a:rPr lang="en-GB" sz="825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r"/>
              <a:t>‹#›</a:t>
            </a:fld>
            <a:endParaRPr lang="en-GB" sz="825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4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NX-422 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NX-422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NX-422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3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098/rstb.2017.032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B64D5-49B8-130E-D0D8-7B682FBD67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Neural Interfaces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A973191-7790-8170-EB43-63747F3DF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NX-422</a:t>
            </a:r>
          </a:p>
          <a:p>
            <a:r>
              <a:rPr lang="en-GB" dirty="0"/>
              <a:t>The nervous 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A8B98-FA1F-151E-4D49-39743DEAC5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5563" y="4625460"/>
            <a:ext cx="1828800" cy="460375"/>
          </a:xfrm>
        </p:spPr>
        <p:txBody>
          <a:bodyPr/>
          <a:lstStyle/>
          <a:p>
            <a:r>
              <a:rPr lang="en-GB" dirty="0"/>
              <a:t>Stéphanie P. Lacour</a:t>
            </a:r>
            <a:br>
              <a:rPr lang="en-GB" dirty="0"/>
            </a:br>
            <a:r>
              <a:rPr lang="en-GB" dirty="0"/>
              <a:t>Giuseppe Schiavone</a:t>
            </a:r>
          </a:p>
          <a:p>
            <a:r>
              <a:rPr lang="en-GB" dirty="0"/>
              <a:t>Neuro-X Institute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DF16BC-E7E6-0F77-7358-82E4430B7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FA5C8-EB5C-4361-F72F-5DCDAFB8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926" y="542261"/>
            <a:ext cx="3938685" cy="38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3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shape&#10;&#10;Description automatically generated">
            <a:extLst>
              <a:ext uri="{FF2B5EF4-FFF2-40B4-BE49-F238E27FC236}">
                <a16:creationId xmlns:a16="http://schemas.microsoft.com/office/drawing/2014/main" id="{F5456CCA-4087-F8D7-8BA0-DE67FC144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972566"/>
            <a:ext cx="7726363" cy="256901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11914-66AB-2716-43F8-C46CF1B1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824121" cy="1072753"/>
          </a:xfrm>
        </p:spPr>
        <p:txBody>
          <a:bodyPr anchor="t">
            <a:normAutofit/>
          </a:bodyPr>
          <a:lstStyle/>
          <a:p>
            <a:r>
              <a:rPr lang="en-GB" dirty="0"/>
              <a:t>Slide 7 in the main pdf deck Key concept in mechanics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D4CEB-BEE0-DF01-625A-F0AE3E47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370E69-42C7-7E29-F6F9-7BFCF0CB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Phil. Trans. Of the Royal Society B </a:t>
            </a:r>
            <a:r>
              <a:rPr lang="fr-FR" b="1" dirty="0"/>
              <a:t>2018</a:t>
            </a:r>
            <a:r>
              <a:rPr lang="fr-FR" dirty="0"/>
              <a:t> 373 (1759) </a:t>
            </a:r>
            <a:r>
              <a:rPr lang="en-GB" dirty="0">
                <a:hlinkClick r:id="rId4"/>
              </a:rPr>
              <a:t>https://doi.org/10.1098/rstb.2017.0321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FACC1-4F64-34C8-7044-6D36FBFA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2</a:t>
            </a:fld>
            <a:endParaRPr lang="fr-FR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E0C2C1-8C9A-3F91-61C0-4483A0A9C215}"/>
              </a:ext>
            </a:extLst>
          </p:cNvPr>
          <p:cNvSpPr/>
          <p:nvPr/>
        </p:nvSpPr>
        <p:spPr>
          <a:xfrm>
            <a:off x="691376" y="2725592"/>
            <a:ext cx="2821258" cy="893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C5C80B-3E99-86E8-13BD-AF6F28A6A892}"/>
              </a:ext>
            </a:extLst>
          </p:cNvPr>
          <p:cNvSpPr/>
          <p:nvPr/>
        </p:nvSpPr>
        <p:spPr>
          <a:xfrm>
            <a:off x="691376" y="3669987"/>
            <a:ext cx="2821258" cy="893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3F2863-B419-08BF-1918-6137551FD0A2}"/>
              </a:ext>
            </a:extLst>
          </p:cNvPr>
          <p:cNvSpPr/>
          <p:nvPr/>
        </p:nvSpPr>
        <p:spPr>
          <a:xfrm>
            <a:off x="3512634" y="2703889"/>
            <a:ext cx="2821258" cy="893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33FD38-8F36-9020-EA6E-7B594C64E65C}"/>
              </a:ext>
            </a:extLst>
          </p:cNvPr>
          <p:cNvSpPr/>
          <p:nvPr/>
        </p:nvSpPr>
        <p:spPr>
          <a:xfrm>
            <a:off x="3512634" y="3648284"/>
            <a:ext cx="2821258" cy="893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EFE5AD-CB79-AE29-31B4-794E8135F3A1}"/>
              </a:ext>
            </a:extLst>
          </p:cNvPr>
          <p:cNvSpPr/>
          <p:nvPr/>
        </p:nvSpPr>
        <p:spPr>
          <a:xfrm>
            <a:off x="3299135" y="1832295"/>
            <a:ext cx="2821258" cy="893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AD1090-9CE1-F0F5-552F-D1E4B00F3A23}"/>
              </a:ext>
            </a:extLst>
          </p:cNvPr>
          <p:cNvSpPr/>
          <p:nvPr/>
        </p:nvSpPr>
        <p:spPr>
          <a:xfrm>
            <a:off x="6071936" y="1831096"/>
            <a:ext cx="2821258" cy="893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C88961E-D73D-19D4-E68E-82F7E6E0EE38}"/>
              </a:ext>
            </a:extLst>
          </p:cNvPr>
          <p:cNvSpPr/>
          <p:nvPr/>
        </p:nvSpPr>
        <p:spPr>
          <a:xfrm>
            <a:off x="5901535" y="2595738"/>
            <a:ext cx="2367387" cy="21931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7856570" cy="1072753"/>
          </a:xfrm>
        </p:spPr>
        <p:txBody>
          <a:bodyPr>
            <a:normAutofit/>
          </a:bodyPr>
          <a:lstStyle/>
          <a:p>
            <a:r>
              <a:rPr lang="en-US" dirty="0"/>
              <a:t>Slide 20 in the main pdf deck - Brain micromotion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68986" y="3859809"/>
            <a:ext cx="683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800" dirty="0" err="1">
                <a:cs typeface="Arial Narrow"/>
              </a:rPr>
              <a:t>Micromotion</a:t>
            </a:r>
            <a:r>
              <a:rPr lang="en-US" sz="1800" dirty="0">
                <a:cs typeface="Arial Narrow"/>
              </a:rPr>
              <a:t> due to respiration: ≃ </a:t>
            </a:r>
            <a:r>
              <a:rPr lang="en-US" sz="1800" b="1" dirty="0">
                <a:solidFill>
                  <a:srgbClr val="C30000"/>
                </a:solidFill>
                <a:cs typeface="Arial Narrow"/>
              </a:rPr>
              <a:t>30 </a:t>
            </a:r>
            <a:r>
              <a:rPr lang="en-US" sz="1800" b="1" dirty="0" err="1">
                <a:solidFill>
                  <a:srgbClr val="C30000"/>
                </a:solidFill>
                <a:cs typeface="Arial Narrow"/>
              </a:rPr>
              <a:t>μm</a:t>
            </a:r>
            <a:r>
              <a:rPr lang="en-US" sz="1800" b="1" dirty="0">
                <a:solidFill>
                  <a:srgbClr val="C30000"/>
                </a:solidFill>
                <a:cs typeface="Arial Narrow"/>
              </a:rPr>
              <a:t> </a:t>
            </a:r>
            <a:r>
              <a:rPr lang="en-US" sz="1800" dirty="0">
                <a:cs typeface="Arial Narrow"/>
              </a:rPr>
              <a:t>in magnitude</a:t>
            </a:r>
          </a:p>
          <a:p>
            <a:pPr marL="214313" indent="-214313">
              <a:buFont typeface="Arial"/>
              <a:buChar char="•"/>
            </a:pPr>
            <a:r>
              <a:rPr lang="en-US" sz="1800" dirty="0" err="1">
                <a:cs typeface="Arial Narrow"/>
              </a:rPr>
              <a:t>Micromotion</a:t>
            </a:r>
            <a:r>
              <a:rPr lang="en-US" sz="1800" dirty="0">
                <a:cs typeface="Arial Narrow"/>
              </a:rPr>
              <a:t> due to vascular </a:t>
            </a:r>
            <a:r>
              <a:rPr lang="en-US" sz="1800" dirty="0" err="1">
                <a:cs typeface="Arial Narrow"/>
              </a:rPr>
              <a:t>pulsatibility</a:t>
            </a:r>
            <a:r>
              <a:rPr lang="en-US" sz="1800" dirty="0">
                <a:cs typeface="Arial Narrow"/>
              </a:rPr>
              <a:t>: ≃ </a:t>
            </a:r>
            <a:r>
              <a:rPr lang="en-US" sz="1800" b="1" dirty="0">
                <a:solidFill>
                  <a:srgbClr val="C30000"/>
                </a:solidFill>
                <a:cs typeface="Arial Narrow"/>
              </a:rPr>
              <a:t>3 </a:t>
            </a:r>
            <a:r>
              <a:rPr lang="en-US" sz="1800" b="1" dirty="0" err="1">
                <a:solidFill>
                  <a:srgbClr val="C30000"/>
                </a:solidFill>
                <a:cs typeface="Arial Narrow"/>
              </a:rPr>
              <a:t>μm</a:t>
            </a:r>
            <a:r>
              <a:rPr lang="en-US" sz="1800" b="1" dirty="0">
                <a:solidFill>
                  <a:srgbClr val="C30000"/>
                </a:solidFill>
                <a:cs typeface="Arial Narrow"/>
              </a:rPr>
              <a:t> </a:t>
            </a:r>
            <a:r>
              <a:rPr lang="en-US" sz="1800" dirty="0">
                <a:cs typeface="Arial Narrow"/>
              </a:rPr>
              <a:t>in magnitude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1737E4B-AA25-6440-8DED-CBC44EB1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8" name="Electrodes beating" descr="Electrodes beating">
            <a:hlinkClick r:id="" action="ppaction://media"/>
            <a:extLst>
              <a:ext uri="{FF2B5EF4-FFF2-40B4-BE49-F238E27FC236}">
                <a16:creationId xmlns:a16="http://schemas.microsoft.com/office/drawing/2014/main" id="{A947CD5A-ADC3-9741-BE48-545C87131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570" y="730312"/>
            <a:ext cx="7126972" cy="40089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254E51-F374-7B41-8E2E-EA05C5377B7C}"/>
              </a:ext>
            </a:extLst>
          </p:cNvPr>
          <p:cNvSpPr txBox="1"/>
          <p:nvPr/>
        </p:nvSpPr>
        <p:spPr>
          <a:xfrm>
            <a:off x="5833285" y="4825228"/>
            <a:ext cx="33107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Courtesy of Dr. Alix Trouillet, LSBI, EPFL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F834E-46C2-D8B3-DB20-766BF233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 dirty="0"/>
              <a:t>NX-422 ©LSBI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48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7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8C14F0-E0C1-6051-BACC-414F8015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22</a:t>
            </a:r>
            <a:br>
              <a:rPr lang="en-GB" dirty="0"/>
            </a:br>
            <a:r>
              <a:rPr lang="en-GB" dirty="0"/>
              <a:t>The spinal cord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3BBEE-17BE-77F6-655D-C9F3EC57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NX-422 ©LSBI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38798-36FA-7C68-608E-31F29A0E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AF394-BB58-F197-DCA7-346FC6E8D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90" y="0"/>
            <a:ext cx="4985426" cy="5143500"/>
          </a:xfrm>
          <a:prstGeom prst="rect">
            <a:avLst/>
          </a:prstGeom>
        </p:spPr>
      </p:pic>
      <p:pic>
        <p:nvPicPr>
          <p:cNvPr id="8" name="Picture 10" descr="Image result for rat silhouette">
            <a:extLst>
              <a:ext uri="{FF2B5EF4-FFF2-40B4-BE49-F238E27FC236}">
                <a16:creationId xmlns:a16="http://schemas.microsoft.com/office/drawing/2014/main" id="{5FE238FA-D27C-A2E9-DE56-D0E0B38BA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7" b="27555"/>
          <a:stretch/>
        </p:blipFill>
        <p:spPr bwMode="auto">
          <a:xfrm>
            <a:off x="8221161" y="704367"/>
            <a:ext cx="820153" cy="3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FC9AD-AE5F-2C0E-790D-A97AD874AF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299" y="2123386"/>
            <a:ext cx="828000" cy="690552"/>
          </a:xfrm>
          <a:prstGeom prst="rect">
            <a:avLst/>
          </a:prstGeom>
        </p:spPr>
      </p:pic>
      <p:pic>
        <p:nvPicPr>
          <p:cNvPr id="10" name="Picture 2" descr="Image result for human silhouette">
            <a:extLst>
              <a:ext uri="{FF2B5EF4-FFF2-40B4-BE49-F238E27FC236}">
                <a16:creationId xmlns:a16="http://schemas.microsoft.com/office/drawing/2014/main" id="{A66D6244-6D57-2734-181F-873C3443C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6375" y="3318388"/>
            <a:ext cx="524939" cy="1618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A3C2EA-8D92-D915-33BE-1AE771DBD791}"/>
              </a:ext>
            </a:extLst>
          </p:cNvPr>
          <p:cNvSpPr txBox="1"/>
          <p:nvPr/>
        </p:nvSpPr>
        <p:spPr>
          <a:xfrm>
            <a:off x="611482" y="4013994"/>
            <a:ext cx="2877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MRI scans</a:t>
            </a:r>
          </a:p>
          <a:p>
            <a:r>
              <a:rPr lang="en-US" dirty="0"/>
              <a:t>and 3D reconstructions</a:t>
            </a:r>
          </a:p>
          <a:p>
            <a:r>
              <a:rPr lang="en-US" dirty="0"/>
              <a:t>Courtesy of A. </a:t>
            </a:r>
            <a:r>
              <a:rPr lang="en-US" dirty="0" err="1"/>
              <a:t>Rowald</a:t>
            </a:r>
            <a:r>
              <a:rPr lang="en-US" dirty="0"/>
              <a:t>, G. </a:t>
            </a:r>
            <a:r>
              <a:rPr lang="en-US" dirty="0" err="1"/>
              <a:t>Courtine</a:t>
            </a:r>
            <a:endParaRPr lang="en-US" dirty="0"/>
          </a:p>
          <a:p>
            <a:r>
              <a:rPr lang="en-US" dirty="0"/>
              <a:t>EPFL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478B3-F216-3C6F-4D20-B719E2D8889E}"/>
              </a:ext>
            </a:extLst>
          </p:cNvPr>
          <p:cNvSpPr txBox="1"/>
          <p:nvPr/>
        </p:nvSpPr>
        <p:spPr>
          <a:xfrm>
            <a:off x="155198" y="1856169"/>
            <a:ext cx="315663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 and dimensions 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across the length of the spinal 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across species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0DBD7-D944-57BF-1E28-7EAC05D6CCEA}"/>
              </a:ext>
            </a:extLst>
          </p:cNvPr>
          <p:cNvSpPr/>
          <p:nvPr/>
        </p:nvSpPr>
        <p:spPr>
          <a:xfrm>
            <a:off x="3381022" y="1670756"/>
            <a:ext cx="5660292" cy="331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1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494" y="1859991"/>
            <a:ext cx="2990127" cy="299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670" y="4854676"/>
            <a:ext cx="287748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94737" y="1069044"/>
            <a:ext cx="1816153" cy="963721"/>
            <a:chOff x="2641988" y="1086538"/>
            <a:chExt cx="2421537" cy="1284961"/>
          </a:xfrm>
        </p:grpSpPr>
        <p:sp>
          <p:nvSpPr>
            <p:cNvPr id="7" name="Right Arrow 6"/>
            <p:cNvSpPr/>
            <p:nvPr/>
          </p:nvSpPr>
          <p:spPr>
            <a:xfrm>
              <a:off x="4796825" y="1467887"/>
              <a:ext cx="2667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 Narrow"/>
                <a:cs typeface="Arial Narrow"/>
              </a:endParaRPr>
            </a:p>
          </p:txBody>
        </p:sp>
        <p:sp>
          <p:nvSpPr>
            <p:cNvPr id="8" name="Can 7"/>
            <p:cNvSpPr/>
            <p:nvPr/>
          </p:nvSpPr>
          <p:spPr>
            <a:xfrm rot="5400000">
              <a:off x="3705121" y="722059"/>
              <a:ext cx="369331" cy="1720257"/>
            </a:xfrm>
            <a:prstGeom prst="can">
              <a:avLst>
                <a:gd name="adj" fmla="val 522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latin typeface="Arial Narrow"/>
                <a:cs typeface="Arial Narrow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2707410" y="1467887"/>
              <a:ext cx="2667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 Narrow"/>
                <a:cs typeface="Arial Narrow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29016" y="1397521"/>
              <a:ext cx="716436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nerve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56684" y="1387473"/>
              <a:ext cx="246308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13" dirty="0">
                <a:latin typeface="Arial Narrow"/>
                <a:cs typeface="Arial Narrow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1988" y="1086538"/>
              <a:ext cx="246308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13" dirty="0">
                <a:latin typeface="Arial Narrow"/>
                <a:cs typeface="Arial Narrow"/>
              </a:endParaRPr>
            </a:p>
          </p:txBody>
        </p:sp>
        <p:sp>
          <p:nvSpPr>
            <p:cNvPr id="15" name="Right Brace 14"/>
            <p:cNvSpPr/>
            <p:nvPr/>
          </p:nvSpPr>
          <p:spPr>
            <a:xfrm rot="5400000">
              <a:off x="3796768" y="1203862"/>
              <a:ext cx="145701" cy="155981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Arial Narrow"/>
                <a:cs typeface="Arial Narro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11113" y="2040554"/>
              <a:ext cx="246308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13" dirty="0">
                <a:latin typeface="Arial Narrow"/>
                <a:cs typeface="Arial Narrow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37557" y="899767"/>
            <a:ext cx="3906443" cy="4235922"/>
            <a:chOff x="4719174" y="1035469"/>
            <a:chExt cx="5208590" cy="5647895"/>
          </a:xfrm>
        </p:grpSpPr>
        <p:sp>
          <p:nvSpPr>
            <p:cNvPr id="39" name="Rectangle 38"/>
            <p:cNvSpPr/>
            <p:nvPr/>
          </p:nvSpPr>
          <p:spPr>
            <a:xfrm>
              <a:off x="4719174" y="6344809"/>
              <a:ext cx="5099850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 err="1">
                  <a:cs typeface="Arial Narrow"/>
                </a:rPr>
                <a:t>Pourmand</a:t>
              </a:r>
              <a:r>
                <a:rPr lang="en-US" sz="1050" dirty="0">
                  <a:cs typeface="Arial Narrow"/>
                </a:rPr>
                <a:t>, R., et al. (1994). Neuroscience 61(2): 373-380.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719174" y="1035469"/>
              <a:ext cx="5208590" cy="5252766"/>
              <a:chOff x="4719174" y="1035469"/>
              <a:chExt cx="5208590" cy="5252766"/>
            </a:xfrm>
          </p:grpSpPr>
          <p:pic>
            <p:nvPicPr>
              <p:cNvPr id="40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9863" y="1616946"/>
                <a:ext cx="3053007" cy="2685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4719174" y="4441575"/>
                <a:ext cx="5208590" cy="184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cs typeface="Arial Narrow"/>
                  </a:rPr>
                  <a:t> Longitudinal section of nerve showing long waves giving rise to the bands of Fontana.</a:t>
                </a:r>
              </a:p>
              <a:p>
                <a:endParaRPr lang="en-US" sz="1400" dirty="0">
                  <a:cs typeface="Arial Narrow"/>
                </a:endParaRPr>
              </a:p>
              <a:p>
                <a:pPr marL="171450" indent="-171450">
                  <a:buAutoNum type="alphaUcPeriod"/>
                </a:pPr>
                <a:r>
                  <a:rPr lang="en-US" sz="1400" dirty="0">
                    <a:cs typeface="Arial Narrow"/>
                  </a:rPr>
                  <a:t>Nerve held </a:t>
                </a:r>
                <a:r>
                  <a:rPr lang="en-US" sz="1400" b="1" dirty="0">
                    <a:cs typeface="Arial Narrow"/>
                  </a:rPr>
                  <a:t>under no tension</a:t>
                </a:r>
              </a:p>
              <a:p>
                <a:pPr marL="171450" indent="-171450">
                  <a:buAutoNum type="alphaUcPeriod"/>
                </a:pPr>
                <a:r>
                  <a:rPr lang="en-US" sz="1400" dirty="0">
                    <a:cs typeface="Arial Narrow"/>
                  </a:rPr>
                  <a:t>Nerve </a:t>
                </a:r>
                <a:r>
                  <a:rPr lang="en-US" sz="1400" b="1" dirty="0">
                    <a:cs typeface="Arial Narrow"/>
                  </a:rPr>
                  <a:t>stretched</a:t>
                </a:r>
                <a:r>
                  <a:rPr lang="en-US" sz="1400" dirty="0">
                    <a:cs typeface="Arial Narrow"/>
                  </a:rPr>
                  <a:t> to the point where the bands have completely disappeared </a:t>
                </a:r>
              </a:p>
            </p:txBody>
          </p:sp>
          <p:sp>
            <p:nvSpPr>
              <p:cNvPr id="42" name="Right Arrow 41"/>
              <p:cNvSpPr/>
              <p:nvPr/>
            </p:nvSpPr>
            <p:spPr>
              <a:xfrm>
                <a:off x="8835813" y="3460389"/>
                <a:ext cx="266700" cy="228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cs typeface="Arial Narrow"/>
                </a:endParaRPr>
              </a:p>
            </p:txBody>
          </p:sp>
          <p:sp>
            <p:nvSpPr>
              <p:cNvPr id="43" name="Right Arrow 42"/>
              <p:cNvSpPr/>
              <p:nvPr/>
            </p:nvSpPr>
            <p:spPr>
              <a:xfrm flipH="1">
                <a:off x="5782806" y="3469300"/>
                <a:ext cx="266700" cy="228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cs typeface="Arial Narrow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73709" y="1035469"/>
                <a:ext cx="4745316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cs typeface="Arial Narrow"/>
                  </a:rPr>
                  <a:t>Bands of Fontana in peripheral nerve</a:t>
                </a: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4875" y="131032"/>
            <a:ext cx="7420162" cy="1072753"/>
          </a:xfrm>
        </p:spPr>
        <p:txBody>
          <a:bodyPr>
            <a:normAutofit/>
          </a:bodyPr>
          <a:lstStyle/>
          <a:p>
            <a:r>
              <a:rPr lang="en-US" dirty="0"/>
              <a:t>Slide 28 – Mechanical properties of a nerve (tensile)</a:t>
            </a:r>
          </a:p>
        </p:txBody>
      </p:sp>
      <p:sp>
        <p:nvSpPr>
          <p:cNvPr id="17" name="Freeform 16"/>
          <p:cNvSpPr/>
          <p:nvPr/>
        </p:nvSpPr>
        <p:spPr>
          <a:xfrm>
            <a:off x="2003657" y="2249027"/>
            <a:ext cx="2122954" cy="1599460"/>
          </a:xfrm>
          <a:custGeom>
            <a:avLst/>
            <a:gdLst>
              <a:gd name="connsiteX0" fmla="*/ 0 w 2830605"/>
              <a:gd name="connsiteY0" fmla="*/ 2126630 h 2132613"/>
              <a:gd name="connsiteX1" fmla="*/ 336613 w 2830605"/>
              <a:gd name="connsiteY1" fmla="*/ 2126630 h 2132613"/>
              <a:gd name="connsiteX2" fmla="*/ 948635 w 2830605"/>
              <a:gd name="connsiteY2" fmla="*/ 2111330 h 2132613"/>
              <a:gd name="connsiteX3" fmla="*/ 1422953 w 2830605"/>
              <a:gd name="connsiteY3" fmla="*/ 1897137 h 2132613"/>
              <a:gd name="connsiteX4" fmla="*/ 1897270 w 2830605"/>
              <a:gd name="connsiteY4" fmla="*/ 1300457 h 2132613"/>
              <a:gd name="connsiteX5" fmla="*/ 2371588 w 2830605"/>
              <a:gd name="connsiteY5" fmla="*/ 596680 h 2132613"/>
              <a:gd name="connsiteX6" fmla="*/ 2830605 w 2830605"/>
              <a:gd name="connsiteY6" fmla="*/ 0 h 21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0605" h="2132613">
                <a:moveTo>
                  <a:pt x="0" y="2126630"/>
                </a:moveTo>
                <a:lnTo>
                  <a:pt x="336613" y="2126630"/>
                </a:lnTo>
                <a:cubicBezTo>
                  <a:pt x="494719" y="2124080"/>
                  <a:pt x="767578" y="2149579"/>
                  <a:pt x="948635" y="2111330"/>
                </a:cubicBezTo>
                <a:cubicBezTo>
                  <a:pt x="1129692" y="2073081"/>
                  <a:pt x="1264847" y="2032282"/>
                  <a:pt x="1422953" y="1897137"/>
                </a:cubicBezTo>
                <a:cubicBezTo>
                  <a:pt x="1581059" y="1761992"/>
                  <a:pt x="1739164" y="1517200"/>
                  <a:pt x="1897270" y="1300457"/>
                </a:cubicBezTo>
                <a:cubicBezTo>
                  <a:pt x="2055376" y="1083714"/>
                  <a:pt x="2216032" y="813423"/>
                  <a:pt x="2371588" y="596680"/>
                </a:cubicBezTo>
                <a:cubicBezTo>
                  <a:pt x="2527144" y="379937"/>
                  <a:pt x="2830605" y="0"/>
                  <a:pt x="2830605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ectangle 18"/>
          <p:cNvSpPr/>
          <p:nvPr/>
        </p:nvSpPr>
        <p:spPr>
          <a:xfrm>
            <a:off x="2044785" y="2134281"/>
            <a:ext cx="2385865" cy="179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595C2D55-6EAB-E845-951D-340FB7C8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B33CB8-BB88-86BA-AA55-ED9D817F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CH" dirty="0"/>
              <a:t>NX-422 ©LSBI</a:t>
            </a: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3201E-2501-F026-1768-76928B9E4741}"/>
              </a:ext>
            </a:extLst>
          </p:cNvPr>
          <p:cNvSpPr txBox="1"/>
          <p:nvPr/>
        </p:nvSpPr>
        <p:spPr>
          <a:xfrm>
            <a:off x="2980964" y="1195258"/>
            <a:ext cx="275748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stress</a:t>
            </a:r>
            <a:r>
              <a:rPr lang="fr-FR" dirty="0"/>
              <a:t> = Force / Surface Area</a:t>
            </a:r>
          </a:p>
          <a:p>
            <a:r>
              <a:rPr lang="fr-FR" b="1" dirty="0" err="1"/>
              <a:t>strain</a:t>
            </a:r>
            <a:r>
              <a:rPr lang="fr-FR" dirty="0"/>
              <a:t> = </a:t>
            </a:r>
            <a:r>
              <a:rPr lang="fr-FR" dirty="0" err="1"/>
              <a:t>elongation</a:t>
            </a:r>
            <a:r>
              <a:rPr lang="fr-FR" dirty="0"/>
              <a:t> / initial </a:t>
            </a:r>
            <a:r>
              <a:rPr lang="fr-FR" dirty="0" err="1"/>
              <a:t>length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6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999091-d13c-4896-af8c-12784b3b465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2CCF721AAD584BABBD2D5615EE9CC9" ma:contentTypeVersion="9" ma:contentTypeDescription="Create a new document." ma:contentTypeScope="" ma:versionID="d7b959b61b1cbd4bc9c206434bdc8258">
  <xsd:schema xmlns:xsd="http://www.w3.org/2001/XMLSchema" xmlns:xs="http://www.w3.org/2001/XMLSchema" xmlns:p="http://schemas.microsoft.com/office/2006/metadata/properties" xmlns:ns2="fb999091-d13c-4896-af8c-12784b3b4650" targetNamespace="http://schemas.microsoft.com/office/2006/metadata/properties" ma:root="true" ma:fieldsID="be59aac0e2f03b9f80831f23135d2903" ns2:_="">
    <xsd:import namespace="fb999091-d13c-4896-af8c-12784b3b46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99091-d13c-4896-af8c-12784b3b46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21fbda-75be-4c33-b0c8-319ad1a56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  <ds:schemaRef ds:uri="fb999091-d13c-4896-af8c-12784b3b4650"/>
  </ds:schemaRefs>
</ds:datastoreItem>
</file>

<file path=customXml/itemProps2.xml><?xml version="1.0" encoding="utf-8"?>
<ds:datastoreItem xmlns:ds="http://schemas.openxmlformats.org/officeDocument/2006/customXml" ds:itemID="{DBF0B4F1-7E1D-46AD-B856-2901352F91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99091-d13c-4896-af8c-12784b3b46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14975</TotalTime>
  <Words>223</Words>
  <Application>Microsoft Macintosh PowerPoint</Application>
  <PresentationFormat>On-screen Show (16:9)</PresentationFormat>
  <Paragraphs>41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Narrow</vt:lpstr>
      <vt:lpstr>Franklin Gothic Demi Cond</vt:lpstr>
      <vt:lpstr>Lato</vt:lpstr>
      <vt:lpstr>Wingdings</vt:lpstr>
      <vt:lpstr>Thème Office</vt:lpstr>
      <vt:lpstr>Neural Interfaces</vt:lpstr>
      <vt:lpstr>Slide 7 in the main pdf deck Key concept in mechanics</vt:lpstr>
      <vt:lpstr>Slide 20 in the main pdf deck - Brain micromotion</vt:lpstr>
      <vt:lpstr>Slide 22 The spinal cord</vt:lpstr>
      <vt:lpstr>Slide 28 – Mechanical properties of a nerve (tensile)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Giuseppe Schiavone</cp:lastModifiedBy>
  <cp:revision>87</cp:revision>
  <cp:lastPrinted>2024-09-12T16:26:06Z</cp:lastPrinted>
  <dcterms:created xsi:type="dcterms:W3CDTF">2019-04-02T06:24:35Z</dcterms:created>
  <dcterms:modified xsi:type="dcterms:W3CDTF">2025-09-23T11:37:09Z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0x010100912CCF721AAD584BABBD2D5615EE9CC9</vt:lpwstr>
  </property>
</Properties>
</file>